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11.jpg" ContentType="image/jpeg"/>
  <Override PartName="/ppt/media/image13.jpg" ContentType="image/jpeg"/>
  <Override PartName="/ppt/notesSlides/notesSlide1.xml" ContentType="application/vnd.openxmlformats-officedocument.presentationml.notesSlide+xml"/>
  <Override PartName="/ppt/media/image16.jpg" ContentType="image/jpeg"/>
  <Override PartName="/ppt/media/image1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 id="2147483816" r:id="rId2"/>
    <p:sldMasterId id="2147483852" r:id="rId3"/>
    <p:sldMasterId id="2147483876" r:id="rId4"/>
    <p:sldMasterId id="2147483888" r:id="rId5"/>
  </p:sldMasterIdLst>
  <p:notesMasterIdLst>
    <p:notesMasterId r:id="rId35"/>
  </p:notesMasterIdLst>
  <p:sldIdLst>
    <p:sldId id="256" r:id="rId6"/>
    <p:sldId id="261" r:id="rId7"/>
    <p:sldId id="257" r:id="rId8"/>
    <p:sldId id="258" r:id="rId9"/>
    <p:sldId id="259" r:id="rId10"/>
    <p:sldId id="260" r:id="rId11"/>
    <p:sldId id="279" r:id="rId12"/>
    <p:sldId id="280" r:id="rId13"/>
    <p:sldId id="262" r:id="rId14"/>
    <p:sldId id="263" r:id="rId15"/>
    <p:sldId id="264" r:id="rId16"/>
    <p:sldId id="265" r:id="rId17"/>
    <p:sldId id="266" r:id="rId18"/>
    <p:sldId id="272" r:id="rId19"/>
    <p:sldId id="273" r:id="rId20"/>
    <p:sldId id="274" r:id="rId21"/>
    <p:sldId id="275" r:id="rId22"/>
    <p:sldId id="276" r:id="rId23"/>
    <p:sldId id="267" r:id="rId24"/>
    <p:sldId id="268" r:id="rId25"/>
    <p:sldId id="269" r:id="rId26"/>
    <p:sldId id="270" r:id="rId27"/>
    <p:sldId id="271" r:id="rId28"/>
    <p:sldId id="281" r:id="rId29"/>
    <p:sldId id="282" r:id="rId30"/>
    <p:sldId id="283" r:id="rId31"/>
    <p:sldId id="284" r:id="rId32"/>
    <p:sldId id="277" r:id="rId33"/>
    <p:sldId id="27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42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1E8E2F-CD98-4E49-AC10-2C7DD9A82DDA}" type="datetimeFigureOut">
              <a:rPr lang="en-IN" smtClean="0"/>
              <a:t>13-05-2016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C985C-086C-44B8-A2B1-69EC3576D8FF}" type="slidenum">
              <a:rPr lang="en-IN" smtClean="0"/>
              <a:t>‹#›</a:t>
            </a:fld>
            <a:endParaRPr lang="en-IN"/>
          </a:p>
        </p:txBody>
      </p:sp>
    </p:spTree>
    <p:extLst>
      <p:ext uri="{BB962C8B-B14F-4D97-AF65-F5344CB8AC3E}">
        <p14:creationId xmlns:p14="http://schemas.microsoft.com/office/powerpoint/2010/main" val="314001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FC985C-086C-44B8-A2B1-69EC3576D8FF}" type="slidenum">
              <a:rPr lang="en-IN" smtClean="0"/>
              <a:t>11</a:t>
            </a:fld>
            <a:endParaRPr lang="en-IN"/>
          </a:p>
        </p:txBody>
      </p:sp>
    </p:spTree>
    <p:extLst>
      <p:ext uri="{BB962C8B-B14F-4D97-AF65-F5344CB8AC3E}">
        <p14:creationId xmlns:p14="http://schemas.microsoft.com/office/powerpoint/2010/main" val="342414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347239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3240099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39113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1338824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19C1CFF-6EE1-44DC-AF70-0D426EEB1634}" type="datetimeFigureOut">
              <a:rPr lang="en-IN" smtClean="0"/>
              <a:t>13-05-2016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1350898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19C1CFF-6EE1-44DC-AF70-0D426EEB1634}" type="datetimeFigureOut">
              <a:rPr lang="en-IN" smtClean="0"/>
              <a:t>13-05-2016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76018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C1CFF-6EE1-44DC-AF70-0D426EEB1634}" type="datetimeFigureOut">
              <a:rPr lang="en-IN" smtClean="0"/>
              <a:t>13-05-2016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2288312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79101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1748022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629590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extLst>
      <p:ext uri="{BB962C8B-B14F-4D97-AF65-F5344CB8AC3E}">
        <p14:creationId xmlns:p14="http://schemas.microsoft.com/office/powerpoint/2010/main" val="950247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0" name="Rectangle 9"/>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71499" y="4800600"/>
            <a:ext cx="8001000" cy="5334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a:xfrm>
            <a:off x="5791200" y="6356350"/>
            <a:ext cx="2895600" cy="365125"/>
          </a:xfrm>
        </p:spPr>
        <p:txBody>
          <a:bodyPr/>
          <a:lstStyle>
            <a:lvl1pPr algn="r">
              <a:defRPr/>
            </a:lvl1pPr>
          </a:lstStyle>
          <a:p>
            <a:endParaRPr lang="en-IN"/>
          </a:p>
        </p:txBody>
      </p:sp>
      <p:sp>
        <p:nvSpPr>
          <p:cNvPr id="11" name="TextBox 10"/>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chemeClr val="accent1"/>
                </a:solidFill>
                <a:sym typeface="Wingdings"/>
              </a:rPr>
              <a:t></a:t>
            </a:r>
            <a:endParaRPr lang="en-US" sz="3200" spc="150" dirty="0">
              <a:solidFill>
                <a:schemeClr val="accent1"/>
              </a:solidFill>
            </a:endParaRPr>
          </a:p>
        </p:txBody>
      </p:sp>
      <p:sp>
        <p:nvSpPr>
          <p:cNvPr id="6" name="Slide Number Placeholder 5"/>
          <p:cNvSpPr>
            <a:spLocks noGrp="1"/>
          </p:cNvSpPr>
          <p:nvPr>
            <p:ph type="sldNum" sz="quarter" idx="12"/>
          </p:nvPr>
        </p:nvSpPr>
        <p:spPr>
          <a:xfrm>
            <a:off x="3962399" y="4392168"/>
            <a:ext cx="1219200" cy="365125"/>
          </a:xfrm>
        </p:spPr>
        <p:txBody>
          <a:bodyPr/>
          <a:lstStyle>
            <a:lvl1pPr algn="ctr">
              <a:defRPr sz="2400">
                <a:latin typeface="+mj-lt"/>
              </a:defRPr>
            </a:lvl1pPr>
          </a:lstStyle>
          <a:p>
            <a:fld id="{BDE621F7-B915-4A57-B06E-DC9AE940CAB3}" type="slidenum">
              <a:rPr lang="en-IN" smtClean="0"/>
              <a:t>‹#›</a:t>
            </a:fld>
            <a:endParaRPr lang="en-IN"/>
          </a:p>
        </p:txBody>
      </p:sp>
      <p:sp>
        <p:nvSpPr>
          <p:cNvPr id="15" name="TextBox 14"/>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chemeClr val="accent1"/>
                </a:solidFill>
                <a:sym typeface="Wingdings"/>
              </a:rPr>
              <a:t></a:t>
            </a:r>
            <a:endParaRPr lang="en-US" sz="3200" spc="150" dirty="0">
              <a:solidFill>
                <a:schemeClr val="accent1"/>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a:xfrm>
            <a:off x="5791200" y="6356350"/>
            <a:ext cx="2895600" cy="365125"/>
          </a:xfrm>
        </p:spPr>
        <p:txBody>
          <a:bodyPr/>
          <a:lstStyle/>
          <a:p>
            <a:endParaRPr lang="en-IN"/>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BDE621F7-B915-4A57-B06E-DC9AE940CAB3}" type="slidenum">
              <a:rPr lang="en-IN" smtClean="0"/>
              <a:t>‹#›</a:t>
            </a:fld>
            <a:endParaRPr lang="en-IN"/>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9C1CFF-6EE1-44DC-AF70-0D426EEB1634}" type="datetimeFigureOut">
              <a:rPr lang="en-IN" smtClean="0"/>
              <a:t>13-05-2016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C1CFF-6EE1-44DC-AF70-0D426EEB1634}" type="datetimeFigureOut">
              <a:rPr lang="en-IN" smtClean="0"/>
              <a:t>13-05-2016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C1CFF-6EE1-44DC-AF70-0D426EEB1634}" type="datetimeFigureOut">
              <a:rPr lang="en-IN" smtClean="0"/>
              <a:t>13-05-2016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438912" y="1719072"/>
            <a:ext cx="8247888" cy="45354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36880" y="1717040"/>
            <a:ext cx="8249920" cy="4531360"/>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228600"/>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6096000" y="6356350"/>
            <a:ext cx="762000" cy="365125"/>
          </a:xfrm>
        </p:spPr>
        <p:txBody>
          <a:bodyPr/>
          <a:lstStyle/>
          <a:p>
            <a:fld id="{BDE621F7-B915-4A57-B06E-DC9AE940CAB3}" type="slidenum">
              <a:rPr lang="en-IN" smtClean="0"/>
              <a:t>‹#›</a:t>
            </a:fld>
            <a:endParaRPr lang="en-IN"/>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19C1CFF-6EE1-44DC-AF70-0D426EEB1634}" type="datetimeFigureOut">
              <a:rPr lang="en-IN" smtClean="0"/>
              <a:t>13-05-2016</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BDE621F7-B915-4A57-B06E-DC9AE940CAB3}"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9C1CFF-6EE1-44DC-AF70-0D426EEB1634}" type="datetimeFigureOut">
              <a:rPr lang="en-IN" smtClean="0"/>
              <a:t>13-05-2016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C1CFF-6EE1-44DC-AF70-0D426EEB1634}" type="datetimeFigureOut">
              <a:rPr lang="en-IN" smtClean="0"/>
              <a:t>13-05-2016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C1CFF-6EE1-44DC-AF70-0D426EEB1634}" type="datetimeFigureOut">
              <a:rPr lang="en-IN" smtClean="0"/>
              <a:t>13-05-2016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bwMode="white"/>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19C1CFF-6EE1-44DC-AF70-0D426EEB1634}" type="datetimeFigureOut">
              <a:rPr lang="en-IN" smtClean="0"/>
              <a:t>13-05-2016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9C1CFF-6EE1-44DC-AF70-0D426EEB1634}" type="datetimeFigureOut">
              <a:rPr lang="en-IN" smtClean="0"/>
              <a:t>13-05-2016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C1CFF-6EE1-44DC-AF70-0D426EEB1634}" type="datetimeFigureOut">
              <a:rPr lang="en-IN" smtClean="0"/>
              <a:t>13-05-2016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621F7-B915-4A57-B06E-DC9AE940CAB3}" type="slidenum">
              <a:rPr lang="en-IN" smtClean="0"/>
              <a:t>‹#›</a:t>
            </a:fld>
            <a:endParaRPr lang="en-IN"/>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C1CFF-6EE1-44DC-AF70-0D426EEB1634}" type="datetimeFigureOut">
              <a:rPr lang="en-IN" smtClean="0"/>
              <a:t>13-05-2016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C1CFF-6EE1-44DC-AF70-0D426EEB1634}" type="datetimeFigureOut">
              <a:rPr lang="en-IN" smtClean="0"/>
              <a:t>13-05-2016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C1CFF-6EE1-44DC-AF70-0D426EEB1634}" type="datetimeFigureOut">
              <a:rPr lang="en-IN" smtClean="0"/>
              <a:t>13-05-2016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E621F7-B915-4A57-B06E-DC9AE940CAB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C1CFF-6EE1-44DC-AF70-0D426EEB1634}" type="datetimeFigureOut">
              <a:rPr lang="en-IN" smtClean="0"/>
              <a:t>13-05-2016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621F7-B915-4A57-B06E-DC9AE940CAB3}"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19C1CFF-6EE1-44DC-AF70-0D426EEB1634}" type="datetimeFigureOut">
              <a:rPr lang="en-IN" smtClean="0"/>
              <a:t>13-05-2016</a:t>
            </a:fld>
            <a:endParaRPr lang="en-IN"/>
          </a:p>
        </p:txBody>
      </p:sp>
      <p:sp>
        <p:nvSpPr>
          <p:cNvPr id="9" name="Slide Number Placeholder 8"/>
          <p:cNvSpPr>
            <a:spLocks noGrp="1"/>
          </p:cNvSpPr>
          <p:nvPr>
            <p:ph type="sldNum" sz="quarter" idx="11"/>
          </p:nvPr>
        </p:nvSpPr>
        <p:spPr/>
        <p:txBody>
          <a:bodyPr/>
          <a:lstStyle/>
          <a:p>
            <a:fld id="{BDE621F7-B915-4A57-B06E-DC9AE940CAB3}"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DE621F7-B915-4A57-B06E-DC9AE940CAB3}"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B19C1CFF-6EE1-44DC-AF70-0D426EEB1634}" type="datetimeFigureOut">
              <a:rPr lang="en-IN" smtClean="0"/>
              <a:t>13-05-2016</a:t>
            </a:fld>
            <a:endParaRPr lang="en-IN"/>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C1CFF-6EE1-44DC-AF70-0D426EEB1634}" type="datetimeFigureOut">
              <a:rPr lang="en-IN" smtClean="0"/>
              <a:t>13-05-2016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621F7-B915-4A57-B06E-DC9AE940CAB3}" type="slidenum">
              <a:rPr lang="en-IN" smtClean="0"/>
              <a:t>‹#›</a:t>
            </a:fld>
            <a:endParaRPr lang="en-IN"/>
          </a:p>
        </p:txBody>
      </p:sp>
    </p:spTree>
    <p:extLst>
      <p:ext uri="{BB962C8B-B14F-4D97-AF65-F5344CB8AC3E}">
        <p14:creationId xmlns:p14="http://schemas.microsoft.com/office/powerpoint/2010/main" val="342044931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167641"/>
            <a:ext cx="9144000" cy="1154314"/>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182880"/>
            <a:ext cx="8229600" cy="111166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B19C1CFF-6EE1-44DC-AF70-0D426EEB1634}" type="datetimeFigureOut">
              <a:rPr lang="en-IN" smtClean="0"/>
              <a:t>13-05-2016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BDE621F7-B915-4A57-B06E-DC9AE940CAB3}" type="slidenum">
              <a:rPr lang="en-IN" smtClean="0"/>
              <a:t>‹#›</a:t>
            </a:fld>
            <a:endParaRPr lang="en-IN"/>
          </a:p>
        </p:txBody>
      </p:sp>
      <p:sp>
        <p:nvSpPr>
          <p:cNvPr id="9" name="Rectangle 8"/>
          <p:cNvSpPr/>
          <p:nvPr/>
        </p:nvSpPr>
        <p:spPr>
          <a:xfrm>
            <a:off x="0" y="1368552"/>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19C1CFF-6EE1-44DC-AF70-0D426EEB1634}" type="datetimeFigureOut">
              <a:rPr lang="en-IN" smtClean="0"/>
              <a:t>13-05-2016</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BDE621F7-B915-4A57-B06E-DC9AE940CAB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B19C1CFF-6EE1-44DC-AF70-0D426EEB1634}" type="datetimeFigureOut">
              <a:rPr lang="en-IN" smtClean="0"/>
              <a:t>13-05-2016</a:t>
            </a:fld>
            <a:endParaRPr lang="en-IN"/>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IN"/>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BDE621F7-B915-4A57-B06E-DC9AE940CAB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www.dospeedtest.com/blog/the-future-of-the-internet-7-big-predictions-of-2020/" TargetMode="External"/><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lectronic_commerce" TargetMode="External"/><Relationship Id="rId7" Type="http://schemas.openxmlformats.org/officeDocument/2006/relationships/hyperlink" Target="https://en.wikipedia.org/wiki/Web_browser"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hyperlink" Target="https://en.wikipedia.org/wiki/Internet" TargetMode="External"/><Relationship Id="rId5" Type="http://schemas.openxmlformats.org/officeDocument/2006/relationships/hyperlink" Target="https://en.wikipedia.org/wiki/Service_(economics)" TargetMode="External"/><Relationship Id="rId4" Type="http://schemas.openxmlformats.org/officeDocument/2006/relationships/hyperlink" Target="https://en.wikipedia.org/wiki/Good_(econom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6016" y="404664"/>
            <a:ext cx="3313355" cy="1702160"/>
          </a:xfrm>
        </p:spPr>
        <p:txBody>
          <a:bodyPr>
            <a:normAutofit fontScale="90000"/>
          </a:bodyPr>
          <a:lstStyle/>
          <a:p>
            <a:r>
              <a:rPr lang="en-US" b="1" dirty="0" smtClean="0"/>
              <a:t>WEB PAGE DEVELOPMENT</a:t>
            </a:r>
            <a:endParaRPr lang="en-IN" b="1" dirty="0"/>
          </a:p>
        </p:txBody>
      </p:sp>
      <p:sp>
        <p:nvSpPr>
          <p:cNvPr id="3" name="Subtitle 2"/>
          <p:cNvSpPr>
            <a:spLocks noGrp="1"/>
          </p:cNvSpPr>
          <p:nvPr>
            <p:ph type="subTitle" idx="1"/>
          </p:nvPr>
        </p:nvSpPr>
        <p:spPr>
          <a:xfrm>
            <a:off x="4644008" y="2852936"/>
            <a:ext cx="3528393" cy="2736304"/>
          </a:xfrm>
        </p:spPr>
        <p:txBody>
          <a:bodyPr>
            <a:normAutofit/>
          </a:bodyPr>
          <a:lstStyle/>
          <a:p>
            <a:r>
              <a:rPr lang="en-US" dirty="0" smtClean="0"/>
              <a:t>MADE  BY:</a:t>
            </a:r>
          </a:p>
          <a:p>
            <a:r>
              <a:rPr lang="en-US" i="1" dirty="0" smtClean="0"/>
              <a:t>AMIT  KUMAR TIWARI</a:t>
            </a:r>
          </a:p>
          <a:p>
            <a:r>
              <a:rPr lang="en-US" i="1" dirty="0" smtClean="0"/>
              <a:t>SAJAL KIRTIMAN</a:t>
            </a:r>
          </a:p>
          <a:p>
            <a:r>
              <a:rPr lang="en-US" i="1" dirty="0" smtClean="0"/>
              <a:t>SOUVIK PAL</a:t>
            </a:r>
          </a:p>
          <a:p>
            <a:r>
              <a:rPr lang="en-US" i="1" dirty="0" smtClean="0"/>
              <a:t>SUBHAM GUPTA</a:t>
            </a:r>
          </a:p>
          <a:p>
            <a:endParaRPr lang="en-IN" dirty="0"/>
          </a:p>
        </p:txBody>
      </p:sp>
    </p:spTree>
    <p:extLst>
      <p:ext uri="{BB962C8B-B14F-4D97-AF65-F5344CB8AC3E}">
        <p14:creationId xmlns:p14="http://schemas.microsoft.com/office/powerpoint/2010/main" val="2806225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t="-9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282154"/>
          </a:xfrm>
        </p:spPr>
        <p:txBody>
          <a:bodyPr>
            <a:normAutofit fontScale="90000"/>
          </a:bodyPr>
          <a:lstStyle/>
          <a:p>
            <a:r>
              <a:rPr lang="en-US" dirty="0" smtClean="0"/>
              <a:t>Benefits of online purchase of book</a:t>
            </a:r>
            <a:endParaRPr lang="en-IN" dirty="0"/>
          </a:p>
        </p:txBody>
      </p:sp>
      <p:sp>
        <p:nvSpPr>
          <p:cNvPr id="3" name="Content Placeholder 2"/>
          <p:cNvSpPr>
            <a:spLocks noGrp="1"/>
          </p:cNvSpPr>
          <p:nvPr>
            <p:ph idx="1"/>
          </p:nvPr>
        </p:nvSpPr>
        <p:spPr/>
        <p:txBody>
          <a:bodyPr/>
          <a:lstStyle/>
          <a:p>
            <a:r>
              <a:rPr lang="en-IN" i="1" dirty="0"/>
              <a:t>W</a:t>
            </a:r>
            <a:r>
              <a:rPr lang="en-IN" i="1" dirty="0" smtClean="0"/>
              <a:t>e </a:t>
            </a:r>
            <a:r>
              <a:rPr lang="en-IN" i="1" dirty="0"/>
              <a:t>can find books on any genre at an online bookstore, be it fantasy, science fiction, cookery books or </a:t>
            </a:r>
            <a:r>
              <a:rPr lang="en-IN" i="1" dirty="0" smtClean="0"/>
              <a:t>novels</a:t>
            </a:r>
            <a:r>
              <a:rPr lang="en-IN" i="1" dirty="0"/>
              <a:t>. At a physical book store, finding an uncommon book may be difficult or ordering for a rare tome </a:t>
            </a:r>
            <a:r>
              <a:rPr lang="en-IN" i="1" dirty="0">
                <a:solidFill>
                  <a:srgbClr val="FF0000"/>
                </a:solidFill>
              </a:rPr>
              <a:t>could take weeks</a:t>
            </a:r>
            <a:r>
              <a:rPr lang="en-IN" i="1" dirty="0"/>
              <a:t> for it </a:t>
            </a:r>
            <a:r>
              <a:rPr lang="en-IN" i="1" dirty="0">
                <a:solidFill>
                  <a:srgbClr val="FF0000"/>
                </a:solidFill>
              </a:rPr>
              <a:t>to arrive</a:t>
            </a:r>
            <a:r>
              <a:rPr lang="en-IN" i="1" dirty="0"/>
              <a:t>, while the same book can easily be ordered online </a:t>
            </a:r>
            <a:r>
              <a:rPr lang="en-IN" i="1" dirty="0">
                <a:solidFill>
                  <a:srgbClr val="FF0000"/>
                </a:solidFill>
              </a:rPr>
              <a:t>and delivered to your doorstep within a couple of days</a:t>
            </a:r>
            <a:r>
              <a:rPr lang="en-IN" i="1" dirty="0"/>
              <a:t>.</a:t>
            </a:r>
          </a:p>
        </p:txBody>
      </p:sp>
    </p:spTree>
    <p:extLst>
      <p:ext uri="{BB962C8B-B14F-4D97-AF65-F5344CB8AC3E}">
        <p14:creationId xmlns:p14="http://schemas.microsoft.com/office/powerpoint/2010/main" val="20256242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next benefit…….</a:t>
            </a:r>
            <a:endParaRPr lang="en-IN" dirty="0"/>
          </a:p>
        </p:txBody>
      </p:sp>
      <p:sp>
        <p:nvSpPr>
          <p:cNvPr id="3" name="Content Placeholder 2"/>
          <p:cNvSpPr>
            <a:spLocks noGrp="1"/>
          </p:cNvSpPr>
          <p:nvPr>
            <p:ph idx="1"/>
          </p:nvPr>
        </p:nvSpPr>
        <p:spPr/>
        <p:txBody>
          <a:bodyPr>
            <a:normAutofit/>
          </a:bodyPr>
          <a:lstStyle/>
          <a:p>
            <a:pPr marL="114300" indent="0">
              <a:buNone/>
            </a:pPr>
            <a:r>
              <a:rPr lang="en-IN" dirty="0" smtClean="0"/>
              <a:t> </a:t>
            </a:r>
            <a:r>
              <a:rPr lang="en-IN" dirty="0"/>
              <a:t>The convenience of an online bookstore is a major consideration for </a:t>
            </a:r>
            <a:r>
              <a:rPr lang="en-IN" dirty="0" smtClean="0"/>
              <a:t> </a:t>
            </a:r>
            <a:r>
              <a:rPr lang="en-IN" dirty="0"/>
              <a:t>especially </a:t>
            </a:r>
            <a:r>
              <a:rPr lang="en-IN" dirty="0" smtClean="0"/>
              <a:t>those who </a:t>
            </a:r>
            <a:r>
              <a:rPr lang="en-IN" dirty="0"/>
              <a:t>living in areas where the access to a large bookstore is limited or is quite far away. One can easily order books from an online bookstore without the restrictions of specific store timings, long queues at the cash counter or the hassles of parking or traffic, and that too while sitting in the comfort of your home</a:t>
            </a:r>
            <a:r>
              <a:rPr lang="en-IN" dirty="0" smtClean="0"/>
              <a:t>.</a:t>
            </a:r>
          </a:p>
          <a:p>
            <a:pPr marL="114300" indent="0">
              <a:buNone/>
            </a:pPr>
            <a:r>
              <a:rPr lang="en-IN" dirty="0"/>
              <a:t/>
            </a:r>
            <a:br>
              <a:rPr lang="en-IN" dirty="0"/>
            </a:br>
            <a:r>
              <a:rPr lang="en-IN" i="1" dirty="0"/>
              <a:t>One of the most important advantages of an online bookstore is the cost. With the presence of several online bookstores on the web nowadays, as a prospective customer, you are able to compare prices of books and delivery charges online.</a:t>
            </a:r>
          </a:p>
        </p:txBody>
      </p:sp>
    </p:spTree>
    <p:extLst>
      <p:ext uri="{BB962C8B-B14F-4D97-AF65-F5344CB8AC3E}">
        <p14:creationId xmlns:p14="http://schemas.microsoft.com/office/powerpoint/2010/main" val="3149039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Feature supported by our project</a:t>
            </a:r>
            <a:r>
              <a:rPr lang="en-US" dirty="0" smtClean="0"/>
              <a:t/>
            </a:r>
            <a:br>
              <a:rPr lang="en-US" dirty="0" smtClean="0"/>
            </a:br>
            <a:endParaRPr lang="en-IN" dirty="0"/>
          </a:p>
        </p:txBody>
      </p:sp>
      <p:sp>
        <p:nvSpPr>
          <p:cNvPr id="3" name="Content Placeholder 2"/>
          <p:cNvSpPr>
            <a:spLocks noGrp="1"/>
          </p:cNvSpPr>
          <p:nvPr>
            <p:ph idx="1"/>
          </p:nvPr>
        </p:nvSpPr>
        <p:spPr/>
        <p:txBody>
          <a:bodyPr/>
          <a:lstStyle/>
          <a:p>
            <a:r>
              <a:rPr lang="en-US" sz="4000" dirty="0" smtClean="0"/>
              <a:t>Searching book  seating  at home</a:t>
            </a:r>
          </a:p>
          <a:p>
            <a:r>
              <a:rPr lang="en-US" sz="4000" dirty="0" smtClean="0"/>
              <a:t>Ordering book</a:t>
            </a:r>
          </a:p>
          <a:p>
            <a:r>
              <a:rPr lang="en-US" sz="4000" dirty="0" smtClean="0"/>
              <a:t>Cash on delivery</a:t>
            </a:r>
          </a:p>
          <a:p>
            <a:endParaRPr lang="en-US" dirty="0" smtClean="0"/>
          </a:p>
          <a:p>
            <a:endParaRPr lang="en-IN" dirty="0"/>
          </a:p>
        </p:txBody>
      </p:sp>
    </p:spTree>
    <p:extLst>
      <p:ext uri="{BB962C8B-B14F-4D97-AF65-F5344CB8AC3E}">
        <p14:creationId xmlns:p14="http://schemas.microsoft.com/office/powerpoint/2010/main" val="3659624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2D050"/>
                </a:solidFill>
              </a:rPr>
              <a:t>Let’s see the features of project</a:t>
            </a:r>
            <a:endParaRPr lang="en-IN" dirty="0">
              <a:solidFill>
                <a:srgbClr val="92D050"/>
              </a:solidFill>
            </a:endParaRPr>
          </a:p>
        </p:txBody>
      </p:sp>
      <p:sp>
        <p:nvSpPr>
          <p:cNvPr id="3" name="Content Placeholder 2"/>
          <p:cNvSpPr>
            <a:spLocks noGrp="1"/>
          </p:cNvSpPr>
          <p:nvPr>
            <p:ph idx="1"/>
          </p:nvPr>
        </p:nvSpPr>
        <p:spPr/>
        <p:txBody>
          <a:bodyPr/>
          <a:lstStyle/>
          <a:p>
            <a:pPr marL="114300" indent="0">
              <a:buNone/>
            </a:pPr>
            <a:endParaRPr lang="en-IN" dirty="0"/>
          </a:p>
        </p:txBody>
      </p:sp>
    </p:spTree>
    <p:extLst>
      <p:ext uri="{BB962C8B-B14F-4D97-AF65-F5344CB8AC3E}">
        <p14:creationId xmlns:p14="http://schemas.microsoft.com/office/powerpoint/2010/main" val="1665013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r="10000" b="-2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smtClean="0"/>
              <a:t>Scope of improvement</a:t>
            </a:r>
            <a:endParaRPr lang="en-IN" i="1" u="sng" dirty="0"/>
          </a:p>
        </p:txBody>
      </p:sp>
      <p:sp>
        <p:nvSpPr>
          <p:cNvPr id="3" name="Content Placeholder 2"/>
          <p:cNvSpPr>
            <a:spLocks noGrp="1"/>
          </p:cNvSpPr>
          <p:nvPr>
            <p:ph idx="1"/>
          </p:nvPr>
        </p:nvSpPr>
        <p:spPr/>
        <p:txBody>
          <a:bodyPr/>
          <a:lstStyle/>
          <a:p>
            <a:r>
              <a:rPr lang="en-US" dirty="0" smtClean="0"/>
              <a:t>We are hope full to implement online mode of payment</a:t>
            </a:r>
          </a:p>
          <a:p>
            <a:r>
              <a:rPr lang="en-US" dirty="0" smtClean="0"/>
              <a:t>We are trying implement dynamic searching</a:t>
            </a:r>
            <a:endParaRPr lang="en-IN" dirty="0" smtClean="0"/>
          </a:p>
          <a:p>
            <a:pPr marL="0" indent="0">
              <a:buNone/>
            </a:pPr>
            <a:r>
              <a:rPr lang="en-US" dirty="0"/>
              <a:t> </a:t>
            </a:r>
            <a:r>
              <a:rPr lang="en-US" dirty="0" smtClean="0"/>
              <a:t>    </a:t>
            </a:r>
            <a:r>
              <a:rPr lang="en-US" dirty="0" err="1" smtClean="0"/>
              <a:t>i.e</a:t>
            </a:r>
            <a:r>
              <a:rPr lang="en-US" dirty="0" smtClean="0"/>
              <a:t> event trigger on new character insertion</a:t>
            </a:r>
          </a:p>
          <a:p>
            <a:pPr marL="0" indent="0">
              <a:buNone/>
            </a:pPr>
            <a:r>
              <a:rPr lang="en-US" dirty="0" smtClean="0"/>
              <a:t> </a:t>
            </a:r>
          </a:p>
        </p:txBody>
      </p:sp>
    </p:spTree>
    <p:extLst>
      <p:ext uri="{BB962C8B-B14F-4D97-AF65-F5344CB8AC3E}">
        <p14:creationId xmlns:p14="http://schemas.microsoft.com/office/powerpoint/2010/main" val="3735965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online shopping in </a:t>
            </a:r>
            <a:r>
              <a:rPr lang="en-US" dirty="0" err="1" smtClean="0"/>
              <a:t>india</a:t>
            </a:r>
            <a:endParaRPr lang="en-IN" dirty="0"/>
          </a:p>
        </p:txBody>
      </p:sp>
      <p:sp>
        <p:nvSpPr>
          <p:cNvPr id="3" name="Content Placeholder 2"/>
          <p:cNvSpPr>
            <a:spLocks noGrp="1"/>
          </p:cNvSpPr>
          <p:nvPr>
            <p:ph idx="1"/>
          </p:nvPr>
        </p:nvSpPr>
        <p:spPr/>
        <p:txBody>
          <a:bodyPr/>
          <a:lstStyle/>
          <a:p>
            <a:r>
              <a:rPr lang="en-IN" b="1" dirty="0">
                <a:solidFill>
                  <a:srgbClr val="FF0000"/>
                </a:solidFill>
              </a:rPr>
              <a:t> </a:t>
            </a:r>
            <a:r>
              <a:rPr lang="en-IN" dirty="0">
                <a:solidFill>
                  <a:srgbClr val="FF0000"/>
                </a:solidFill>
              </a:rPr>
              <a:t>The e-commerce industry in India is still in its early stages of development. Online shopping in India is growing fast, aided by the fact that the number of Indians with access to fast broadband internet and smartphones is increasing by leaps and bounds every year. </a:t>
            </a:r>
            <a:r>
              <a:rPr lang="en-IN" dirty="0">
                <a:solidFill>
                  <a:srgbClr val="FF0000"/>
                </a:solidFill>
                <a:hlinkClick r:id="rId3"/>
              </a:rPr>
              <a:t>There’s been a massive increase in the use of the Internet and this is expected to continue over the next 4-5 years as well. </a:t>
            </a:r>
            <a:endParaRPr lang="en-IN" dirty="0">
              <a:solidFill>
                <a:srgbClr val="FF0000"/>
              </a:solidFill>
            </a:endParaRPr>
          </a:p>
        </p:txBody>
      </p:sp>
    </p:spTree>
    <p:extLst>
      <p:ext uri="{BB962C8B-B14F-4D97-AF65-F5344CB8AC3E}">
        <p14:creationId xmlns:p14="http://schemas.microsoft.com/office/powerpoint/2010/main" val="556287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IN" dirty="0"/>
          </a:p>
        </p:txBody>
      </p:sp>
      <p:sp>
        <p:nvSpPr>
          <p:cNvPr id="3" name="Content Placeholder 2"/>
          <p:cNvSpPr>
            <a:spLocks noGrp="1"/>
          </p:cNvSpPr>
          <p:nvPr>
            <p:ph idx="1"/>
          </p:nvPr>
        </p:nvSpPr>
        <p:spPr/>
        <p:txBody>
          <a:bodyPr/>
          <a:lstStyle/>
          <a:p>
            <a:r>
              <a:rPr lang="en-IN" dirty="0"/>
              <a:t>Indeed, the online shopping industry in India is expected to clock a compounded annual growth rate of 35%. It is expected to cross the $100 billion mark by 2020, up from the $17 billion that it is worth </a:t>
            </a:r>
            <a:r>
              <a:rPr lang="en-IN" dirty="0" smtClean="0"/>
              <a:t>today</a:t>
            </a:r>
            <a:r>
              <a:rPr lang="en-IN" dirty="0"/>
              <a:t>.</a:t>
            </a:r>
          </a:p>
        </p:txBody>
      </p:sp>
    </p:spTree>
    <p:extLst>
      <p:ext uri="{BB962C8B-B14F-4D97-AF65-F5344CB8AC3E}">
        <p14:creationId xmlns:p14="http://schemas.microsoft.com/office/powerpoint/2010/main" val="4194846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IN" dirty="0"/>
          </a:p>
        </p:txBody>
      </p:sp>
      <p:sp>
        <p:nvSpPr>
          <p:cNvPr id="3" name="Content Placeholder 2"/>
          <p:cNvSpPr>
            <a:spLocks noGrp="1"/>
          </p:cNvSpPr>
          <p:nvPr>
            <p:ph idx="1"/>
          </p:nvPr>
        </p:nvSpPr>
        <p:spPr/>
        <p:txBody>
          <a:bodyPr/>
          <a:lstStyle/>
          <a:p>
            <a:r>
              <a:rPr lang="en-IN" dirty="0"/>
              <a:t>This is great news because Internet in India has so far been a largely urban phenomenon. As more people in rural India take to the Internet, we expect online retailers in the country modify their business models slightly so as to make rural India a part of their growth strategy as well. There’s a lot of hidden potential here, which is waiting to be explored.</a:t>
            </a:r>
          </a:p>
        </p:txBody>
      </p:sp>
    </p:spTree>
    <p:extLst>
      <p:ext uri="{BB962C8B-B14F-4D97-AF65-F5344CB8AC3E}">
        <p14:creationId xmlns:p14="http://schemas.microsoft.com/office/powerpoint/2010/main" val="3954998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but not the least</a:t>
            </a:r>
            <a:endParaRPr lang="en-IN" dirty="0"/>
          </a:p>
        </p:txBody>
      </p:sp>
      <p:sp>
        <p:nvSpPr>
          <p:cNvPr id="3" name="Content Placeholder 2"/>
          <p:cNvSpPr>
            <a:spLocks noGrp="1"/>
          </p:cNvSpPr>
          <p:nvPr>
            <p:ph idx="1"/>
          </p:nvPr>
        </p:nvSpPr>
        <p:spPr/>
        <p:txBody>
          <a:bodyPr/>
          <a:lstStyle/>
          <a:p>
            <a:pPr marL="68580" indent="0">
              <a:buNone/>
            </a:pPr>
            <a:r>
              <a:rPr lang="en-US" dirty="0" smtClean="0"/>
              <a:t>We will try to make our web more safe and secure.</a:t>
            </a:r>
          </a:p>
          <a:p>
            <a:pPr marL="68580" indent="0">
              <a:buNone/>
            </a:pPr>
            <a:r>
              <a:rPr lang="en-US" dirty="0" smtClean="0"/>
              <a:t>With growing demand we will try to meet the requirement.</a:t>
            </a:r>
          </a:p>
          <a:p>
            <a:pPr marL="68580" indent="0">
              <a:buNone/>
            </a:pPr>
            <a:r>
              <a:rPr lang="en-US" dirty="0" smtClean="0"/>
              <a:t>We are trying to develop mobile app for the same.</a:t>
            </a:r>
            <a:endParaRPr lang="en-IN" dirty="0"/>
          </a:p>
        </p:txBody>
      </p:sp>
    </p:spTree>
    <p:extLst>
      <p:ext uri="{BB962C8B-B14F-4D97-AF65-F5344CB8AC3E}">
        <p14:creationId xmlns:p14="http://schemas.microsoft.com/office/powerpoint/2010/main" val="339974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43808" y="3212976"/>
            <a:ext cx="5472608" cy="646331"/>
          </a:xfrm>
          <a:prstGeom prst="rect">
            <a:avLst/>
          </a:prstGeom>
          <a:noFill/>
        </p:spPr>
        <p:txBody>
          <a:bodyPr wrap="square" rtlCol="0">
            <a:spAutoFit/>
          </a:bodyPr>
          <a:lstStyle/>
          <a:p>
            <a:r>
              <a:rPr lang="en-GB" sz="3600" b="1" dirty="0" smtClean="0"/>
              <a:t>Screenshots</a:t>
            </a:r>
            <a:endParaRPr lang="en-US" sz="3600" b="1" dirty="0" smtClean="0"/>
          </a:p>
        </p:txBody>
      </p:sp>
    </p:spTree>
    <p:extLst>
      <p:ext uri="{BB962C8B-B14F-4D97-AF65-F5344CB8AC3E}">
        <p14:creationId xmlns:p14="http://schemas.microsoft.com/office/powerpoint/2010/main" val="1989376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15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GUIDED BY </a:t>
            </a:r>
            <a:endParaRPr lang="en-IN" b="1" dirty="0">
              <a:solidFill>
                <a:srgbClr val="FF0000"/>
              </a:solidFill>
            </a:endParaRPr>
          </a:p>
        </p:txBody>
      </p:sp>
      <p:sp>
        <p:nvSpPr>
          <p:cNvPr id="3" name="Content Placeholder 2"/>
          <p:cNvSpPr>
            <a:spLocks noGrp="1"/>
          </p:cNvSpPr>
          <p:nvPr>
            <p:ph idx="1"/>
          </p:nvPr>
        </p:nvSpPr>
        <p:spPr/>
        <p:txBody>
          <a:bodyPr>
            <a:normAutofit/>
          </a:bodyPr>
          <a:lstStyle/>
          <a:p>
            <a:pPr indent="0">
              <a:buNone/>
            </a:pPr>
            <a:r>
              <a:rPr lang="en-GB" sz="4400" dirty="0" smtClean="0">
                <a:solidFill>
                  <a:srgbClr val="FF0000"/>
                </a:solidFill>
              </a:rPr>
              <a:t>              MRS.</a:t>
            </a:r>
            <a:endParaRPr lang="en-US" sz="4400" dirty="0" smtClean="0">
              <a:solidFill>
                <a:srgbClr val="FF0000"/>
              </a:solidFill>
            </a:endParaRPr>
          </a:p>
          <a:p>
            <a:pPr indent="0">
              <a:buNone/>
            </a:pPr>
            <a:r>
              <a:rPr lang="en-US" sz="4400" dirty="0" smtClean="0">
                <a:solidFill>
                  <a:srgbClr val="FF0000"/>
                </a:solidFill>
              </a:rPr>
              <a:t>SHYAMA MANDAL</a:t>
            </a:r>
            <a:endParaRPr lang="en-IN" sz="44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124744"/>
            <a:ext cx="2798440" cy="2798440"/>
          </a:xfrm>
          <a:prstGeom prst="rect">
            <a:avLst/>
          </a:prstGeom>
        </p:spPr>
      </p:pic>
    </p:spTree>
    <p:extLst>
      <p:ext uri="{BB962C8B-B14F-4D97-AF65-F5344CB8AC3E}">
        <p14:creationId xmlns:p14="http://schemas.microsoft.com/office/powerpoint/2010/main" val="251024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5303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38802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val="408572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6" y="-99392"/>
            <a:ext cx="9163335" cy="6957391"/>
          </a:xfrm>
          <a:prstGeom prst="rect">
            <a:avLst/>
          </a:prstGeom>
        </p:spPr>
      </p:pic>
    </p:spTree>
    <p:extLst>
      <p:ext uri="{BB962C8B-B14F-4D97-AF65-F5344CB8AC3E}">
        <p14:creationId xmlns:p14="http://schemas.microsoft.com/office/powerpoint/2010/main" val="2639059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8" y="0"/>
            <a:ext cx="9165768" cy="6858000"/>
          </a:xfrm>
          <a:prstGeom prst="rect">
            <a:avLst/>
          </a:prstGeom>
        </p:spPr>
      </p:pic>
    </p:spTree>
    <p:extLst>
      <p:ext uri="{BB962C8B-B14F-4D97-AF65-F5344CB8AC3E}">
        <p14:creationId xmlns:p14="http://schemas.microsoft.com/office/powerpoint/2010/main" val="20085639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85473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88693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3801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Any question</a:t>
            </a:r>
            <a:endParaRPr lang="en-IN" b="1" dirty="0">
              <a:solidFill>
                <a:srgbClr val="FF0000"/>
              </a:solidFill>
            </a:endParaRPr>
          </a:p>
        </p:txBody>
      </p:sp>
    </p:spTree>
    <p:extLst>
      <p:ext uri="{BB962C8B-B14F-4D97-AF65-F5344CB8AC3E}">
        <p14:creationId xmlns:p14="http://schemas.microsoft.com/office/powerpoint/2010/main" val="636411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37770"/>
            <a:ext cx="8496944" cy="642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58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What does </a:t>
            </a:r>
            <a:r>
              <a:rPr lang="en-IN" b="1" i="1" dirty="0"/>
              <a:t>Web Development</a:t>
            </a:r>
            <a:r>
              <a:rPr lang="en-IN" b="1" dirty="0"/>
              <a:t> mean?</a:t>
            </a:r>
            <a:br>
              <a:rPr lang="en-IN" b="1" dirty="0"/>
            </a:br>
            <a:endParaRPr lang="en-IN" dirty="0"/>
          </a:p>
        </p:txBody>
      </p:sp>
      <p:sp>
        <p:nvSpPr>
          <p:cNvPr id="3" name="Content Placeholder 2"/>
          <p:cNvSpPr>
            <a:spLocks noGrp="1"/>
          </p:cNvSpPr>
          <p:nvPr>
            <p:ph idx="1"/>
          </p:nvPr>
        </p:nvSpPr>
        <p:spPr/>
        <p:txBody>
          <a:bodyPr>
            <a:normAutofit/>
          </a:bodyPr>
          <a:lstStyle/>
          <a:p>
            <a:r>
              <a:rPr lang="en-IN" dirty="0"/>
              <a:t>Web development </a:t>
            </a:r>
            <a:r>
              <a:rPr lang="en-IN" dirty="0" smtClean="0"/>
              <a:t>refers </a:t>
            </a:r>
            <a:r>
              <a:rPr lang="en-IN" dirty="0"/>
              <a:t>to the tasks associated with developing websites for hosting via intranet or Internet. The Web development process includes Web design, Web content development, client-side/server-side scripting and network security configuration, among other tasks. </a:t>
            </a:r>
            <a:br>
              <a:rPr lang="en-IN" dirty="0"/>
            </a:br>
            <a:r>
              <a:rPr lang="en-IN" dirty="0"/>
              <a:t/>
            </a:r>
            <a:br>
              <a:rPr lang="en-IN" dirty="0"/>
            </a:br>
            <a:r>
              <a:rPr lang="en-IN" dirty="0"/>
              <a:t>Web development is also known as website development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116632"/>
            <a:ext cx="2857500" cy="1584176"/>
          </a:xfrm>
          <a:prstGeom prst="rect">
            <a:avLst/>
          </a:prstGeom>
        </p:spPr>
      </p:pic>
    </p:spTree>
    <p:extLst>
      <p:ext uri="{BB962C8B-B14F-4D97-AF65-F5344CB8AC3E}">
        <p14:creationId xmlns:p14="http://schemas.microsoft.com/office/powerpoint/2010/main" val="1840530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 </a:t>
            </a:r>
            <a:r>
              <a:rPr lang="en-IN" i="1" dirty="0">
                <a:solidFill>
                  <a:srgbClr val="FF0000"/>
                </a:solidFill>
                <a:effectLst/>
              </a:rPr>
              <a:t>Web Development</a:t>
            </a:r>
            <a:r>
              <a:rPr lang="en-IN" dirty="0">
                <a:effectLst/>
              </a:rPr>
              <a:t/>
            </a:r>
            <a:br>
              <a:rPr lang="en-IN" dirty="0">
                <a:effectLst/>
              </a:rPr>
            </a:br>
            <a:endParaRPr lang="en-IN" dirty="0"/>
          </a:p>
        </p:txBody>
      </p:sp>
      <p:sp>
        <p:nvSpPr>
          <p:cNvPr id="3" name="Content Placeholder 2"/>
          <p:cNvSpPr>
            <a:spLocks noGrp="1"/>
          </p:cNvSpPr>
          <p:nvPr>
            <p:ph idx="1"/>
          </p:nvPr>
        </p:nvSpPr>
        <p:spPr/>
        <p:txBody>
          <a:bodyPr/>
          <a:lstStyle/>
          <a:p>
            <a:r>
              <a:rPr lang="en-IN" dirty="0">
                <a:solidFill>
                  <a:schemeClr val="accent6">
                    <a:lumMod val="50000"/>
                  </a:schemeClr>
                </a:solidFill>
              </a:rPr>
              <a:t>Web development is the coding or programming that enables website functionality, per the owner's requirements. It mainly deals with the non-design aspect of building websites, which includes coding and writing </a:t>
            </a:r>
            <a:r>
              <a:rPr lang="en-IN" dirty="0" err="1" smtClean="0">
                <a:solidFill>
                  <a:schemeClr val="accent6">
                    <a:lumMod val="50000"/>
                  </a:schemeClr>
                </a:solidFill>
              </a:rPr>
              <a:t>markup</a:t>
            </a:r>
            <a:r>
              <a:rPr lang="en-IN" dirty="0">
                <a:solidFill>
                  <a:schemeClr val="accent6">
                    <a:lumMod val="50000"/>
                  </a:schemeClr>
                </a:solidFill>
              </a:rPr>
              <a:t>. </a:t>
            </a:r>
            <a:br>
              <a:rPr lang="en-IN" dirty="0">
                <a:solidFill>
                  <a:schemeClr val="accent6">
                    <a:lumMod val="50000"/>
                  </a:schemeClr>
                </a:solidFill>
              </a:rPr>
            </a:br>
            <a:endParaRPr lang="en-IN" dirty="0">
              <a:solidFill>
                <a:schemeClr val="accent6">
                  <a:lumMod val="50000"/>
                </a:schemeClr>
              </a:solidFill>
            </a:endParaRPr>
          </a:p>
        </p:txBody>
      </p:sp>
    </p:spTree>
    <p:extLst>
      <p:ext uri="{BB962C8B-B14F-4D97-AF65-F5344CB8AC3E}">
        <p14:creationId xmlns:p14="http://schemas.microsoft.com/office/powerpoint/2010/main" val="1199010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352928" cy="792088"/>
          </a:xfrm>
        </p:spPr>
        <p:txBody>
          <a:bodyPr>
            <a:normAutofit fontScale="90000"/>
          </a:bodyPr>
          <a:lstStyle/>
          <a:p>
            <a:r>
              <a:rPr lang="en-IN" dirty="0"/>
              <a:t>The Web development hierarchy is as follows:</a:t>
            </a:r>
          </a:p>
        </p:txBody>
      </p:sp>
      <p:sp>
        <p:nvSpPr>
          <p:cNvPr id="3" name="Content Placeholder 2"/>
          <p:cNvSpPr>
            <a:spLocks noGrp="1"/>
          </p:cNvSpPr>
          <p:nvPr>
            <p:ph idx="1"/>
          </p:nvPr>
        </p:nvSpPr>
        <p:spPr/>
        <p:txBody>
          <a:bodyPr>
            <a:normAutofit/>
          </a:bodyPr>
          <a:lstStyle/>
          <a:p>
            <a:r>
              <a:rPr lang="en-IN" sz="3000" dirty="0" smtClean="0"/>
              <a:t>Client-side </a:t>
            </a:r>
            <a:r>
              <a:rPr lang="en-IN" sz="3000" dirty="0"/>
              <a:t>coding</a:t>
            </a:r>
          </a:p>
          <a:p>
            <a:r>
              <a:rPr lang="en-IN" sz="3000" dirty="0" smtClean="0"/>
              <a:t>Server-side </a:t>
            </a:r>
            <a:r>
              <a:rPr lang="en-IN" sz="3000" dirty="0"/>
              <a:t>coding</a:t>
            </a:r>
          </a:p>
          <a:p>
            <a:r>
              <a:rPr lang="en-IN" sz="3000" dirty="0" smtClean="0"/>
              <a:t>Database </a:t>
            </a:r>
            <a:r>
              <a:rPr lang="en-IN" sz="3000" dirty="0"/>
              <a:t>technology</a:t>
            </a:r>
          </a:p>
          <a:p>
            <a:endParaRPr lang="en-US" dirty="0" smtClean="0"/>
          </a:p>
          <a:p>
            <a:endParaRPr lang="en-US" dirty="0"/>
          </a:p>
          <a:p>
            <a:r>
              <a:rPr lang="en-IN" sz="2600" i="1" dirty="0">
                <a:solidFill>
                  <a:schemeClr val="accent2"/>
                </a:solidFill>
              </a:rPr>
              <a:t>Web </a:t>
            </a:r>
            <a:r>
              <a:rPr lang="en-IN" sz="2600" i="1" dirty="0" smtClean="0">
                <a:solidFill>
                  <a:schemeClr val="accent2"/>
                </a:solidFill>
              </a:rPr>
              <a:t>development  </a:t>
            </a:r>
            <a:r>
              <a:rPr lang="en-IN" sz="2600" i="1" dirty="0">
                <a:solidFill>
                  <a:schemeClr val="accent2"/>
                </a:solidFill>
              </a:rPr>
              <a:t>ranges from creating plain text pages to complex Web-based applications, social network applications and electronic business applications.</a:t>
            </a:r>
          </a:p>
        </p:txBody>
      </p:sp>
    </p:spTree>
    <p:extLst>
      <p:ext uri="{BB962C8B-B14F-4D97-AF65-F5344CB8AC3E}">
        <p14:creationId xmlns:p14="http://schemas.microsoft.com/office/powerpoint/2010/main" val="2125747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l="-16000" t="-21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WE HAVE DONE</a:t>
            </a:r>
            <a:endParaRPr lang="en-IN" dirty="0">
              <a:solidFill>
                <a:srgbClr val="FF0000"/>
              </a:solidFill>
            </a:endParaRPr>
          </a:p>
        </p:txBody>
      </p:sp>
      <p:sp>
        <p:nvSpPr>
          <p:cNvPr id="3" name="Content Placeholder 2"/>
          <p:cNvSpPr>
            <a:spLocks noGrp="1"/>
          </p:cNvSpPr>
          <p:nvPr>
            <p:ph idx="1"/>
          </p:nvPr>
        </p:nvSpPr>
        <p:spPr>
          <a:xfrm>
            <a:off x="457200" y="4509120"/>
            <a:ext cx="6779096" cy="1891680"/>
          </a:xfrm>
        </p:spPr>
        <p:txBody>
          <a:bodyPr>
            <a:normAutofit/>
          </a:bodyPr>
          <a:lstStyle/>
          <a:p>
            <a:r>
              <a:rPr lang="en-US" sz="2400" i="1" dirty="0" smtClean="0"/>
              <a:t>WE HAVE MADE A PROJECT ON ON</a:t>
            </a:r>
            <a:r>
              <a:rPr lang="en-US" sz="2400" i="1" dirty="0"/>
              <a:t>-</a:t>
            </a:r>
            <a:r>
              <a:rPr lang="en-US" sz="2400" i="1" dirty="0" smtClean="0"/>
              <a:t>LINE BOOK SHOPPING.</a:t>
            </a:r>
          </a:p>
          <a:p>
            <a:r>
              <a:rPr lang="en-US" sz="2400" i="1" dirty="0" smtClean="0"/>
              <a:t>OUR WEBSITE SALES DIFFERENT CATEGORIES OF BOOK.</a:t>
            </a:r>
            <a:endParaRPr lang="en-IN" sz="2400" i="1" dirty="0"/>
          </a:p>
        </p:txBody>
      </p:sp>
    </p:spTree>
    <p:extLst>
      <p:ext uri="{BB962C8B-B14F-4D97-AF65-F5344CB8AC3E}">
        <p14:creationId xmlns:p14="http://schemas.microsoft.com/office/powerpoint/2010/main" val="3267923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latin typeface="AntsyPants" pitchFamily="2" charset="0"/>
              </a:rPr>
              <a:t>HARDWARE REQUIREMENTS</a:t>
            </a:r>
            <a:endParaRPr lang="en-IN" dirty="0"/>
          </a:p>
        </p:txBody>
      </p:sp>
      <p:sp>
        <p:nvSpPr>
          <p:cNvPr id="3" name="Content Placeholder 2"/>
          <p:cNvSpPr>
            <a:spLocks noGrp="1"/>
          </p:cNvSpPr>
          <p:nvPr>
            <p:ph idx="1"/>
          </p:nvPr>
        </p:nvSpPr>
        <p:spPr>
          <a:blipFill>
            <a:blip r:embed="rId3">
              <a:extLst>
                <a:ext uri="{BEBA8EAE-BF5A-486C-A8C5-ECC9F3942E4B}">
                  <a14:imgProps xmlns:a14="http://schemas.microsoft.com/office/drawing/2010/main">
                    <a14:imgLayer r:embed="rId4">
                      <a14:imgEffect>
                        <a14:sharpenSoften amount="-53000"/>
                      </a14:imgEffect>
                      <a14:imgEffect>
                        <a14:brightnessContrast bright="40000" contrast="-20000"/>
                      </a14:imgEffect>
                    </a14:imgLayer>
                  </a14:imgProps>
                </a:ext>
              </a:extLst>
            </a:blip>
            <a:stretch>
              <a:fillRect/>
            </a:stretch>
          </a:blipFill>
        </p:spPr>
        <p:txBody>
          <a:bodyPr/>
          <a:lstStyle/>
          <a:p>
            <a:r>
              <a:rPr lang="en-US" b="1" dirty="0"/>
              <a:t>System: Pentium IV 2.4 GHz</a:t>
            </a:r>
          </a:p>
          <a:p>
            <a:r>
              <a:rPr lang="en-US" b="1" dirty="0"/>
              <a:t>Hard-disk: 40GB</a:t>
            </a:r>
          </a:p>
          <a:p>
            <a:r>
              <a:rPr lang="en-US" b="1" dirty="0"/>
              <a:t>RAM: 2GB</a:t>
            </a:r>
          </a:p>
          <a:p>
            <a:r>
              <a:rPr lang="en-US" b="1" dirty="0"/>
              <a:t>Monitor: 15 VGA color</a:t>
            </a:r>
          </a:p>
          <a:p>
            <a:r>
              <a:rPr lang="en-US" b="1" dirty="0"/>
              <a:t>Mouse: Optical</a:t>
            </a:r>
          </a:p>
          <a:p>
            <a:r>
              <a:rPr lang="en-US" b="1" dirty="0"/>
              <a:t>Keyboard: 110 keys enhanced</a:t>
            </a:r>
            <a:endParaRPr lang="en-US" dirty="0"/>
          </a:p>
          <a:p>
            <a:endParaRPr lang="en-US" dirty="0" smtClean="0"/>
          </a:p>
          <a:p>
            <a:endParaRPr lang="en-IN" dirty="0"/>
          </a:p>
        </p:txBody>
      </p:sp>
    </p:spTree>
    <p:extLst>
      <p:ext uri="{BB962C8B-B14F-4D97-AF65-F5344CB8AC3E}">
        <p14:creationId xmlns:p14="http://schemas.microsoft.com/office/powerpoint/2010/main" val="33325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latin typeface="AR BLANCA" panose="02000000000000000000" pitchFamily="2" charset="0"/>
              </a:rPr>
              <a:t>SOFTWARE REQUIREMENTS</a:t>
            </a:r>
            <a:endParaRPr lang="en-IN" dirty="0"/>
          </a:p>
        </p:txBody>
      </p:sp>
      <p:sp>
        <p:nvSpPr>
          <p:cNvPr id="3" name="Content Placeholder 2"/>
          <p:cNvSpPr>
            <a:spLocks noGrp="1"/>
          </p:cNvSpPr>
          <p:nvPr>
            <p:ph idx="1"/>
          </p:nvPr>
        </p:nvSpPr>
        <p:spPr/>
        <p:txBody>
          <a:bodyPr>
            <a:normAutofit fontScale="77500" lnSpcReduction="20000"/>
          </a:bodyPr>
          <a:lstStyle/>
          <a:p>
            <a:r>
              <a:rPr lang="en-GB" b="1" dirty="0" smtClean="0">
                <a:latin typeface="AR CENA" panose="02000000000000000000" pitchFamily="2" charset="0"/>
              </a:rPr>
              <a:t>In case of Server side:</a:t>
            </a:r>
            <a:endParaRPr lang="en-US" b="1" dirty="0" smtClean="0">
              <a:latin typeface="AR CENA" panose="02000000000000000000" pitchFamily="2" charset="0"/>
            </a:endParaRPr>
          </a:p>
          <a:p>
            <a:r>
              <a:rPr lang="en-US" b="1" dirty="0" smtClean="0">
                <a:latin typeface="AR CENA" panose="02000000000000000000" pitchFamily="2" charset="0"/>
              </a:rPr>
              <a:t>Operating System: </a:t>
            </a:r>
            <a:r>
              <a:rPr lang="en-US" dirty="0" smtClean="0">
                <a:latin typeface="AR CENA" panose="02000000000000000000" pitchFamily="2" charset="0"/>
              </a:rPr>
              <a:t>Windows 7, Linux</a:t>
            </a:r>
          </a:p>
          <a:p>
            <a:r>
              <a:rPr lang="en-US" b="1" dirty="0" smtClean="0">
                <a:latin typeface="AR CENA" panose="02000000000000000000" pitchFamily="2" charset="0"/>
              </a:rPr>
              <a:t>Software: </a:t>
            </a:r>
            <a:r>
              <a:rPr lang="en-US" dirty="0" smtClean="0">
                <a:latin typeface="AR CENA" panose="02000000000000000000" pitchFamily="2" charset="0"/>
              </a:rPr>
              <a:t>Eclipse, Apache Tomcat, </a:t>
            </a:r>
            <a:r>
              <a:rPr lang="en-US" dirty="0" err="1" smtClean="0">
                <a:latin typeface="AR CENA" panose="02000000000000000000" pitchFamily="2" charset="0"/>
              </a:rPr>
              <a:t>Mysql</a:t>
            </a:r>
            <a:r>
              <a:rPr lang="en-US" dirty="0" smtClean="0">
                <a:latin typeface="AR CENA" panose="02000000000000000000" pitchFamily="2" charset="0"/>
              </a:rPr>
              <a:t> , JDBC</a:t>
            </a:r>
          </a:p>
          <a:p>
            <a:r>
              <a:rPr lang="en-US" b="1" dirty="0" smtClean="0">
                <a:latin typeface="AR CENA" panose="02000000000000000000" pitchFamily="2" charset="0"/>
              </a:rPr>
              <a:t>Platform: </a:t>
            </a:r>
            <a:r>
              <a:rPr lang="en-US" dirty="0" smtClean="0">
                <a:latin typeface="AR CENA" panose="02000000000000000000" pitchFamily="2" charset="0"/>
              </a:rPr>
              <a:t>JAVA compatible</a:t>
            </a:r>
          </a:p>
          <a:p>
            <a:r>
              <a:rPr lang="en-US" b="1" dirty="0" smtClean="0">
                <a:latin typeface="AR CENA" panose="02000000000000000000" pitchFamily="2" charset="0"/>
              </a:rPr>
              <a:t>In case of Client Side:</a:t>
            </a:r>
          </a:p>
          <a:p>
            <a:r>
              <a:rPr lang="en-US" b="1" dirty="0" smtClean="0">
                <a:latin typeface="AR CENA" panose="02000000000000000000" pitchFamily="2" charset="0"/>
              </a:rPr>
              <a:t>Operating System: </a:t>
            </a:r>
            <a:r>
              <a:rPr lang="en-US" dirty="0" smtClean="0">
                <a:latin typeface="AR CENA" panose="02000000000000000000" pitchFamily="2" charset="0"/>
              </a:rPr>
              <a:t>Windows, Linux</a:t>
            </a:r>
          </a:p>
          <a:p>
            <a:r>
              <a:rPr lang="en-US" b="1" dirty="0" smtClean="0">
                <a:latin typeface="AR CENA" panose="02000000000000000000" pitchFamily="2" charset="0"/>
              </a:rPr>
              <a:t>Web Browser:</a:t>
            </a:r>
            <a:r>
              <a:rPr lang="en-US" dirty="0" smtClean="0">
                <a:latin typeface="AR CENA" panose="02000000000000000000" pitchFamily="2" charset="0"/>
              </a:rPr>
              <a:t> Mozilla Firefox, Google Chrome, Internet Explorer</a:t>
            </a:r>
            <a:endParaRPr lang="en-US" b="1" dirty="0">
              <a:latin typeface="AR CENA" panose="02000000000000000000" pitchFamily="2" charset="0"/>
            </a:endParaRPr>
          </a:p>
        </p:txBody>
      </p:sp>
    </p:spTree>
    <p:extLst>
      <p:ext uri="{BB962C8B-B14F-4D97-AF65-F5344CB8AC3E}">
        <p14:creationId xmlns:p14="http://schemas.microsoft.com/office/powerpoint/2010/main" val="41314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6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i="1" dirty="0" smtClean="0"/>
              <a:t>WHY ONLINE BOOK SHOPPING</a:t>
            </a:r>
            <a:endParaRPr lang="en-IN" sz="4000" i="1" dirty="0"/>
          </a:p>
        </p:txBody>
      </p:sp>
      <p:sp>
        <p:nvSpPr>
          <p:cNvPr id="3" name="Content Placeholder 2"/>
          <p:cNvSpPr>
            <a:spLocks noGrp="1"/>
          </p:cNvSpPr>
          <p:nvPr>
            <p:ph idx="1"/>
          </p:nvPr>
        </p:nvSpPr>
        <p:spPr/>
        <p:txBody>
          <a:bodyPr>
            <a:normAutofit fontScale="92500" lnSpcReduction="20000"/>
          </a:bodyPr>
          <a:lstStyle/>
          <a:p>
            <a:r>
              <a:rPr lang="en-IN" b="1" dirty="0"/>
              <a:t>Online </a:t>
            </a:r>
            <a:r>
              <a:rPr lang="en-IN" b="1" dirty="0" smtClean="0"/>
              <a:t>book shopping</a:t>
            </a:r>
            <a:r>
              <a:rPr lang="en-IN" dirty="0"/>
              <a:t> (sometimes known as </a:t>
            </a:r>
            <a:r>
              <a:rPr lang="en-IN" b="1" dirty="0"/>
              <a:t>e-tail</a:t>
            </a:r>
            <a:r>
              <a:rPr lang="en-IN" dirty="0"/>
              <a:t> from "electronic retail" or </a:t>
            </a:r>
            <a:r>
              <a:rPr lang="en-IN" b="1" dirty="0"/>
              <a:t>e-shopping</a:t>
            </a:r>
            <a:r>
              <a:rPr lang="en-IN" dirty="0"/>
              <a:t>) is a form of </a:t>
            </a:r>
            <a:r>
              <a:rPr lang="en-IN" dirty="0">
                <a:hlinkClick r:id="rId3" tooltip="Electronic commerce"/>
              </a:rPr>
              <a:t>electronic commerce</a:t>
            </a:r>
            <a:r>
              <a:rPr lang="en-IN" dirty="0"/>
              <a:t> which allows consumers to directly buy </a:t>
            </a:r>
            <a:r>
              <a:rPr lang="en-IN" dirty="0">
                <a:hlinkClick r:id="rId4" tooltip="Good (economics)"/>
              </a:rPr>
              <a:t>goods</a:t>
            </a:r>
            <a:r>
              <a:rPr lang="en-IN" dirty="0"/>
              <a:t> or </a:t>
            </a:r>
            <a:r>
              <a:rPr lang="en-IN" dirty="0">
                <a:hlinkClick r:id="rId5" tooltip="Service (economics)"/>
              </a:rPr>
              <a:t>services</a:t>
            </a:r>
            <a:r>
              <a:rPr lang="en-IN" dirty="0"/>
              <a:t> from a seller over the </a:t>
            </a:r>
            <a:r>
              <a:rPr lang="en-IN" dirty="0">
                <a:hlinkClick r:id="rId6" tooltip="Internet"/>
              </a:rPr>
              <a:t>Internet</a:t>
            </a:r>
            <a:r>
              <a:rPr lang="en-IN" dirty="0"/>
              <a:t> using a </a:t>
            </a:r>
            <a:r>
              <a:rPr lang="en-IN" dirty="0">
                <a:hlinkClick r:id="rId7" tooltip="Web browser"/>
              </a:rPr>
              <a:t>web browser</a:t>
            </a:r>
            <a:r>
              <a:rPr lang="en-IN" dirty="0"/>
              <a:t>. </a:t>
            </a:r>
            <a:endParaRPr lang="en-IN" dirty="0" smtClean="0"/>
          </a:p>
          <a:p>
            <a:r>
              <a:rPr lang="en-IN" dirty="0"/>
              <a:t>It allows </a:t>
            </a:r>
            <a:r>
              <a:rPr lang="en-IN" dirty="0" smtClean="0"/>
              <a:t>us to </a:t>
            </a:r>
            <a:r>
              <a:rPr lang="en-IN" dirty="0"/>
              <a:t>buy books suited to </a:t>
            </a:r>
            <a:r>
              <a:rPr lang="en-IN" dirty="0" smtClean="0"/>
              <a:t>our </a:t>
            </a:r>
            <a:r>
              <a:rPr lang="en-IN" dirty="0"/>
              <a:t>interests and that too while relaxing at home at anytime of the day or night</a:t>
            </a:r>
            <a:r>
              <a:rPr lang="en-IN" dirty="0" smtClean="0"/>
              <a:t>.</a:t>
            </a:r>
          </a:p>
          <a:p>
            <a:r>
              <a:rPr lang="en-IN" dirty="0" smtClean="0"/>
              <a:t>It offers books of </a:t>
            </a:r>
            <a:r>
              <a:rPr lang="en-IN" dirty="0"/>
              <a:t>huge variety of authors and titles, not only the popular ones but also the lesser known ones.</a:t>
            </a:r>
            <a:endParaRPr lang="en-US" dirty="0"/>
          </a:p>
        </p:txBody>
      </p:sp>
    </p:spTree>
    <p:extLst>
      <p:ext uri="{BB962C8B-B14F-4D97-AF65-F5344CB8AC3E}">
        <p14:creationId xmlns:p14="http://schemas.microsoft.com/office/powerpoint/2010/main" val="12374791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4.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295</TotalTime>
  <Words>615</Words>
  <Application>Microsoft Office PowerPoint</Application>
  <PresentationFormat>On-screen Show (4:3)</PresentationFormat>
  <Paragraphs>70</Paragraphs>
  <Slides>29</Slides>
  <Notes>1</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29</vt:i4>
      </vt:variant>
    </vt:vector>
  </HeadingPairs>
  <TitlesOfParts>
    <vt:vector size="47" baseType="lpstr">
      <vt:lpstr>AntsyPants</vt:lpstr>
      <vt:lpstr>AR BLANCA</vt:lpstr>
      <vt:lpstr>AR CENA</vt:lpstr>
      <vt:lpstr>Arial</vt:lpstr>
      <vt:lpstr>Bodoni MT Condensed</vt:lpstr>
      <vt:lpstr>Calibri</vt:lpstr>
      <vt:lpstr>Cambria</vt:lpstr>
      <vt:lpstr>Century Gothic</vt:lpstr>
      <vt:lpstr>Courier New</vt:lpstr>
      <vt:lpstr>Franklin Gothic Book</vt:lpstr>
      <vt:lpstr>Garamond</vt:lpstr>
      <vt:lpstr>Wingdings</vt:lpstr>
      <vt:lpstr>Wingdings 2</vt:lpstr>
      <vt:lpstr>Adjacency</vt:lpstr>
      <vt:lpstr>Office Theme</vt:lpstr>
      <vt:lpstr>Decatur</vt:lpstr>
      <vt:lpstr>Austin</vt:lpstr>
      <vt:lpstr>Couture</vt:lpstr>
      <vt:lpstr>WEB PAGE DEVELOPMENT</vt:lpstr>
      <vt:lpstr>GUIDED BY </vt:lpstr>
      <vt:lpstr>What does Web Development mean? </vt:lpstr>
      <vt:lpstr> Web Development </vt:lpstr>
      <vt:lpstr>The Web development hierarchy is as follows:</vt:lpstr>
      <vt:lpstr>WHAT WE HAVE DONE</vt:lpstr>
      <vt:lpstr>HARDWARE REQUIREMENTS</vt:lpstr>
      <vt:lpstr>SOFTWARE REQUIREMENTS</vt:lpstr>
      <vt:lpstr>WHY ONLINE BOOK SHOPPING</vt:lpstr>
      <vt:lpstr>Benefits of online purchase of book</vt:lpstr>
      <vt:lpstr>next benefit…….</vt:lpstr>
      <vt:lpstr>Feature supported by our project </vt:lpstr>
      <vt:lpstr>Let’s see the features of project</vt:lpstr>
      <vt:lpstr>Scope of improvement</vt:lpstr>
      <vt:lpstr>Future of online shopping in india</vt:lpstr>
      <vt:lpstr>Continue….</vt:lpstr>
      <vt:lpstr>Continue..</vt:lpstr>
      <vt:lpstr>Last but not the least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PAGE DEVELOPMENT</dc:title>
  <dc:creator>sajal</dc:creator>
  <cp:lastModifiedBy>Subham</cp:lastModifiedBy>
  <cp:revision>35</cp:revision>
  <dcterms:created xsi:type="dcterms:W3CDTF">2016-05-11T13:14:26Z</dcterms:created>
  <dcterms:modified xsi:type="dcterms:W3CDTF">2016-05-13T07:15:22Z</dcterms:modified>
</cp:coreProperties>
</file>